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3" r:id="rId9"/>
    <p:sldId id="281" r:id="rId10"/>
    <p:sldId id="282" r:id="rId11"/>
    <p:sldId id="280" r:id="rId12"/>
    <p:sldId id="273" r:id="rId13"/>
    <p:sldId id="274" r:id="rId14"/>
    <p:sldId id="278" r:id="rId15"/>
    <p:sldId id="265" r:id="rId16"/>
    <p:sldId id="266" r:id="rId17"/>
    <p:sldId id="267" r:id="rId18"/>
    <p:sldId id="268" r:id="rId19"/>
    <p:sldId id="269" r:id="rId20"/>
    <p:sldId id="270" r:id="rId21"/>
    <p:sldId id="275" r:id="rId2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regneark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regneark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regneark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b-NO"/>
              <a:t>Avvirkning,</a:t>
            </a:r>
            <a:r>
              <a:rPr lang="nb-NO" baseline="0"/>
              <a:t> antall m3 pr år</a:t>
            </a:r>
            <a:endParaRPr lang="nb-NO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Gjerstad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'Ark1'!$B$6:$V$6</c:f>
              <c:numCache>
                <c:formatCode>General</c:formatCode>
                <c:ptCount val="21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</c:numCache>
            </c:numRef>
          </c:cat>
          <c:val>
            <c:numRef>
              <c:f>'Ark1'!$B$7:$V$7</c:f>
              <c:numCache>
                <c:formatCode>General</c:formatCode>
                <c:ptCount val="21"/>
                <c:pt idx="0">
                  <c:v>19552</c:v>
                </c:pt>
                <c:pt idx="1">
                  <c:v>13274</c:v>
                </c:pt>
                <c:pt idx="2">
                  <c:v>26825</c:v>
                </c:pt>
                <c:pt idx="3">
                  <c:v>30868</c:v>
                </c:pt>
                <c:pt idx="4">
                  <c:v>16302</c:v>
                </c:pt>
                <c:pt idx="5">
                  <c:v>18984</c:v>
                </c:pt>
                <c:pt idx="6">
                  <c:v>17601</c:v>
                </c:pt>
                <c:pt idx="7">
                  <c:v>24080</c:v>
                </c:pt>
                <c:pt idx="8">
                  <c:v>12439</c:v>
                </c:pt>
                <c:pt idx="9">
                  <c:v>20477</c:v>
                </c:pt>
                <c:pt idx="10">
                  <c:v>25356</c:v>
                </c:pt>
                <c:pt idx="11">
                  <c:v>6659</c:v>
                </c:pt>
                <c:pt idx="12">
                  <c:v>15118</c:v>
                </c:pt>
                <c:pt idx="13">
                  <c:v>27720</c:v>
                </c:pt>
                <c:pt idx="14">
                  <c:v>25127</c:v>
                </c:pt>
                <c:pt idx="15">
                  <c:v>23384</c:v>
                </c:pt>
                <c:pt idx="16">
                  <c:v>15392</c:v>
                </c:pt>
                <c:pt idx="17">
                  <c:v>34537</c:v>
                </c:pt>
                <c:pt idx="18">
                  <c:v>16252</c:v>
                </c:pt>
                <c:pt idx="19">
                  <c:v>36274</c:v>
                </c:pt>
                <c:pt idx="20">
                  <c:v>9121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4EA-4155-ADEA-1717AEC41582}"/>
            </c:ext>
          </c:extLst>
        </c:ser>
        <c:ser>
          <c:idx val="1"/>
          <c:order val="1"/>
          <c:tx>
            <c:v>Risør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'Ark1'!$B$6:$V$6</c:f>
              <c:numCache>
                <c:formatCode>General</c:formatCode>
                <c:ptCount val="21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</c:numCache>
            </c:numRef>
          </c:cat>
          <c:val>
            <c:numRef>
              <c:f>'Ark1'!$B$8:$V$8</c:f>
              <c:numCache>
                <c:formatCode>General</c:formatCode>
                <c:ptCount val="21"/>
                <c:pt idx="0">
                  <c:v>13093</c:v>
                </c:pt>
                <c:pt idx="1">
                  <c:v>8231</c:v>
                </c:pt>
                <c:pt idx="2">
                  <c:v>10996</c:v>
                </c:pt>
                <c:pt idx="3">
                  <c:v>10191</c:v>
                </c:pt>
                <c:pt idx="4">
                  <c:v>15572</c:v>
                </c:pt>
                <c:pt idx="5">
                  <c:v>7320</c:v>
                </c:pt>
                <c:pt idx="6">
                  <c:v>7852</c:v>
                </c:pt>
                <c:pt idx="7">
                  <c:v>5667</c:v>
                </c:pt>
                <c:pt idx="8">
                  <c:v>4972</c:v>
                </c:pt>
                <c:pt idx="9">
                  <c:v>4720</c:v>
                </c:pt>
                <c:pt idx="10">
                  <c:v>13177</c:v>
                </c:pt>
                <c:pt idx="11">
                  <c:v>12489</c:v>
                </c:pt>
                <c:pt idx="12">
                  <c:v>15830</c:v>
                </c:pt>
                <c:pt idx="13">
                  <c:v>8489</c:v>
                </c:pt>
                <c:pt idx="14">
                  <c:v>8123</c:v>
                </c:pt>
                <c:pt idx="15">
                  <c:v>8357</c:v>
                </c:pt>
                <c:pt idx="16">
                  <c:v>7205</c:v>
                </c:pt>
                <c:pt idx="17">
                  <c:v>19174</c:v>
                </c:pt>
                <c:pt idx="18">
                  <c:v>9651</c:v>
                </c:pt>
                <c:pt idx="19">
                  <c:v>10713</c:v>
                </c:pt>
                <c:pt idx="20">
                  <c:v>10607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4EA-4155-ADEA-1717AEC415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0320392"/>
        <c:axId val="590315472"/>
      </c:lineChart>
      <c:catAx>
        <c:axId val="590320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590315472"/>
        <c:crosses val="autoZero"/>
        <c:auto val="1"/>
        <c:lblAlgn val="ctr"/>
        <c:lblOffset val="100"/>
        <c:noMultiLvlLbl val="0"/>
      </c:catAx>
      <c:valAx>
        <c:axId val="590315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590320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b-NO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b-NO"/>
              <a:t>Ungskogpleie-antall</a:t>
            </a:r>
            <a:r>
              <a:rPr lang="nb-NO" baseline="0"/>
              <a:t> dekar</a:t>
            </a:r>
            <a:endParaRPr lang="nb-NO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Gjerstad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'Ark1'!$B$24:$W$24</c:f>
              <c:numCache>
                <c:formatCode>General</c:formatCode>
                <c:ptCount val="2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</c:numCache>
            </c:numRef>
          </c:cat>
          <c:val>
            <c:numRef>
              <c:f>'Ark1'!$B$25:$W$25</c:f>
              <c:numCache>
                <c:formatCode>General</c:formatCode>
                <c:ptCount val="22"/>
                <c:pt idx="0">
                  <c:v>2235</c:v>
                </c:pt>
                <c:pt idx="1">
                  <c:v>1727</c:v>
                </c:pt>
                <c:pt idx="2">
                  <c:v>2620</c:v>
                </c:pt>
                <c:pt idx="3">
                  <c:v>203</c:v>
                </c:pt>
                <c:pt idx="4">
                  <c:v>1910</c:v>
                </c:pt>
                <c:pt idx="5">
                  <c:v>1306</c:v>
                </c:pt>
                <c:pt idx="6">
                  <c:v>1233</c:v>
                </c:pt>
                <c:pt idx="7">
                  <c:v>1623</c:v>
                </c:pt>
                <c:pt idx="8">
                  <c:v>1210</c:v>
                </c:pt>
                <c:pt idx="9">
                  <c:v>923</c:v>
                </c:pt>
                <c:pt idx="10">
                  <c:v>1043</c:v>
                </c:pt>
                <c:pt idx="11">
                  <c:v>807</c:v>
                </c:pt>
                <c:pt idx="12">
                  <c:v>876</c:v>
                </c:pt>
                <c:pt idx="13">
                  <c:v>1426</c:v>
                </c:pt>
                <c:pt idx="14">
                  <c:v>1403</c:v>
                </c:pt>
                <c:pt idx="15">
                  <c:v>1483</c:v>
                </c:pt>
                <c:pt idx="16">
                  <c:v>1361</c:v>
                </c:pt>
                <c:pt idx="17">
                  <c:v>1184</c:v>
                </c:pt>
                <c:pt idx="18">
                  <c:v>1017</c:v>
                </c:pt>
                <c:pt idx="19">
                  <c:v>979</c:v>
                </c:pt>
                <c:pt idx="20">
                  <c:v>808</c:v>
                </c:pt>
                <c:pt idx="21">
                  <c:v>691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226-46B1-B050-FBB7D81E0306}"/>
            </c:ext>
          </c:extLst>
        </c:ser>
        <c:ser>
          <c:idx val="1"/>
          <c:order val="1"/>
          <c:tx>
            <c:v>Risør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'Ark1'!$B$24:$W$24</c:f>
              <c:numCache>
                <c:formatCode>General</c:formatCode>
                <c:ptCount val="2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</c:numCache>
            </c:numRef>
          </c:cat>
          <c:val>
            <c:numRef>
              <c:f>'Ark1'!$B$26:$W$26</c:f>
              <c:numCache>
                <c:formatCode>General</c:formatCode>
                <c:ptCount val="22"/>
                <c:pt idx="0">
                  <c:v>1037</c:v>
                </c:pt>
                <c:pt idx="1">
                  <c:v>637</c:v>
                </c:pt>
                <c:pt idx="2">
                  <c:v>1254</c:v>
                </c:pt>
                <c:pt idx="3">
                  <c:v>117</c:v>
                </c:pt>
                <c:pt idx="4">
                  <c:v>935</c:v>
                </c:pt>
                <c:pt idx="5">
                  <c:v>530</c:v>
                </c:pt>
                <c:pt idx="6">
                  <c:v>601</c:v>
                </c:pt>
                <c:pt idx="7">
                  <c:v>470</c:v>
                </c:pt>
                <c:pt idx="8">
                  <c:v>458</c:v>
                </c:pt>
                <c:pt idx="9">
                  <c:v>380</c:v>
                </c:pt>
                <c:pt idx="10">
                  <c:v>429</c:v>
                </c:pt>
                <c:pt idx="11">
                  <c:v>120</c:v>
                </c:pt>
                <c:pt idx="12">
                  <c:v>824</c:v>
                </c:pt>
                <c:pt idx="13">
                  <c:v>593</c:v>
                </c:pt>
                <c:pt idx="14">
                  <c:v>834</c:v>
                </c:pt>
                <c:pt idx="15">
                  <c:v>563</c:v>
                </c:pt>
                <c:pt idx="16">
                  <c:v>621</c:v>
                </c:pt>
                <c:pt idx="17">
                  <c:v>489</c:v>
                </c:pt>
                <c:pt idx="18">
                  <c:v>390</c:v>
                </c:pt>
                <c:pt idx="19">
                  <c:v>511</c:v>
                </c:pt>
                <c:pt idx="20">
                  <c:v>482</c:v>
                </c:pt>
                <c:pt idx="21">
                  <c:v>401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226-46B1-B050-FBB7D81E03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06754280"/>
        <c:axId val="306757888"/>
      </c:lineChart>
      <c:catAx>
        <c:axId val="306754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306757888"/>
        <c:crosses val="autoZero"/>
        <c:auto val="1"/>
        <c:lblAlgn val="ctr"/>
        <c:lblOffset val="100"/>
        <c:noMultiLvlLbl val="0"/>
      </c:catAx>
      <c:valAx>
        <c:axId val="306757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306754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b-NO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b-NO"/>
              <a:t>Planting-antall</a:t>
            </a:r>
            <a:r>
              <a:rPr lang="nb-NO" baseline="0"/>
              <a:t> dekar</a:t>
            </a:r>
            <a:endParaRPr lang="nb-NO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Gjerstad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'Ark1'!$B$13:$W$13</c:f>
              <c:numCache>
                <c:formatCode>General</c:formatCode>
                <c:ptCount val="2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</c:numCache>
            </c:numRef>
          </c:cat>
          <c:val>
            <c:numRef>
              <c:f>'Ark1'!$B$14:$W$14</c:f>
              <c:numCache>
                <c:formatCode>General</c:formatCode>
                <c:ptCount val="22"/>
                <c:pt idx="0">
                  <c:v>200</c:v>
                </c:pt>
                <c:pt idx="1">
                  <c:v>99</c:v>
                </c:pt>
                <c:pt idx="2">
                  <c:v>170</c:v>
                </c:pt>
                <c:pt idx="3">
                  <c:v>79</c:v>
                </c:pt>
                <c:pt idx="4">
                  <c:v>45</c:v>
                </c:pt>
                <c:pt idx="5">
                  <c:v>166</c:v>
                </c:pt>
                <c:pt idx="6">
                  <c:v>138</c:v>
                </c:pt>
                <c:pt idx="7">
                  <c:v>46</c:v>
                </c:pt>
                <c:pt idx="8">
                  <c:v>90</c:v>
                </c:pt>
                <c:pt idx="9">
                  <c:v>206</c:v>
                </c:pt>
                <c:pt idx="10">
                  <c:v>164</c:v>
                </c:pt>
                <c:pt idx="11">
                  <c:v>195</c:v>
                </c:pt>
                <c:pt idx="12">
                  <c:v>213</c:v>
                </c:pt>
                <c:pt idx="13">
                  <c:v>70</c:v>
                </c:pt>
                <c:pt idx="14">
                  <c:v>94</c:v>
                </c:pt>
                <c:pt idx="15">
                  <c:v>117</c:v>
                </c:pt>
                <c:pt idx="16">
                  <c:v>134</c:v>
                </c:pt>
                <c:pt idx="17">
                  <c:v>413</c:v>
                </c:pt>
                <c:pt idx="18">
                  <c:v>114</c:v>
                </c:pt>
                <c:pt idx="19">
                  <c:v>385</c:v>
                </c:pt>
                <c:pt idx="20">
                  <c:v>219</c:v>
                </c:pt>
                <c:pt idx="21">
                  <c:v>199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F6D-4B2D-908A-8218959FD399}"/>
            </c:ext>
          </c:extLst>
        </c:ser>
        <c:ser>
          <c:idx val="1"/>
          <c:order val="1"/>
          <c:tx>
            <c:v>Risør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'Ark1'!$B$13:$W$13</c:f>
              <c:numCache>
                <c:formatCode>General</c:formatCode>
                <c:ptCount val="2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</c:numCache>
            </c:numRef>
          </c:cat>
          <c:val>
            <c:numRef>
              <c:f>'Ark1'!$B$15:$W$15</c:f>
              <c:numCache>
                <c:formatCode>General</c:formatCode>
                <c:ptCount val="22"/>
                <c:pt idx="0">
                  <c:v>149</c:v>
                </c:pt>
                <c:pt idx="1">
                  <c:v>145</c:v>
                </c:pt>
                <c:pt idx="2">
                  <c:v>120</c:v>
                </c:pt>
                <c:pt idx="3">
                  <c:v>102</c:v>
                </c:pt>
                <c:pt idx="4">
                  <c:v>90</c:v>
                </c:pt>
                <c:pt idx="5">
                  <c:v>30</c:v>
                </c:pt>
                <c:pt idx="6">
                  <c:v>70</c:v>
                </c:pt>
                <c:pt idx="7">
                  <c:v>70</c:v>
                </c:pt>
                <c:pt idx="8">
                  <c:v>64</c:v>
                </c:pt>
                <c:pt idx="9">
                  <c:v>101</c:v>
                </c:pt>
                <c:pt idx="10">
                  <c:v>34</c:v>
                </c:pt>
                <c:pt idx="11">
                  <c:v>63</c:v>
                </c:pt>
                <c:pt idx="12">
                  <c:v>41</c:v>
                </c:pt>
                <c:pt idx="13">
                  <c:v>97</c:v>
                </c:pt>
                <c:pt idx="14">
                  <c:v>86</c:v>
                </c:pt>
                <c:pt idx="15">
                  <c:v>116</c:v>
                </c:pt>
                <c:pt idx="16">
                  <c:v>46</c:v>
                </c:pt>
                <c:pt idx="17">
                  <c:v>130</c:v>
                </c:pt>
                <c:pt idx="18">
                  <c:v>80</c:v>
                </c:pt>
                <c:pt idx="19">
                  <c:v>142</c:v>
                </c:pt>
                <c:pt idx="20">
                  <c:v>129</c:v>
                </c:pt>
                <c:pt idx="21">
                  <c:v>112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F6D-4B2D-908A-8218959FD3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06791016"/>
        <c:axId val="306790032"/>
      </c:lineChart>
      <c:catAx>
        <c:axId val="306791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306790032"/>
        <c:crosses val="autoZero"/>
        <c:auto val="1"/>
        <c:lblAlgn val="ctr"/>
        <c:lblOffset val="100"/>
        <c:noMultiLvlLbl val="0"/>
      </c:catAx>
      <c:valAx>
        <c:axId val="306790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306791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b-N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0.67455</cdr:x>
      <cdr:y>0.33097</cdr:y>
    </cdr:from>
    <cdr:to>
      <cdr:x>0.79972</cdr:x>
      <cdr:y>0.38298</cdr:y>
    </cdr:to>
    <cdr:sp macro="" textlink="">
      <cdr:nvSpPr>
        <cdr:cNvPr id="2" name="TekstSylinder 1"/>
        <cdr:cNvSpPr txBox="1"/>
      </cdr:nvSpPr>
      <cdr:spPr>
        <a:xfrm xmlns:a="http://schemas.openxmlformats.org/drawingml/2006/main">
          <a:off x="4619625" y="1333500"/>
          <a:ext cx="857250" cy="209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nb-NO" sz="1100"/>
        </a:p>
      </cdr:txBody>
    </cdr:sp>
  </cdr:relSizeAnchor>
  <cdr:relSizeAnchor xmlns:cdr="http://schemas.openxmlformats.org/drawingml/2006/chartDrawing">
    <cdr:from>
      <cdr:x>0.65886</cdr:x>
      <cdr:y>0.33097</cdr:y>
    </cdr:from>
    <cdr:to>
      <cdr:x>0.79972</cdr:x>
      <cdr:y>0.39716</cdr:y>
    </cdr:to>
    <cdr:sp macro="" textlink="">
      <cdr:nvSpPr>
        <cdr:cNvPr id="3" name="TekstSylinder 2"/>
        <cdr:cNvSpPr txBox="1"/>
      </cdr:nvSpPr>
      <cdr:spPr>
        <a:xfrm xmlns:a="http://schemas.openxmlformats.org/drawingml/2006/main">
          <a:off x="4465116" y="1224463"/>
          <a:ext cx="954616" cy="2448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nb-NO" sz="1400" dirty="0"/>
            <a:t>Gjerstad</a:t>
          </a:r>
        </a:p>
        <a:p xmlns:a="http://schemas.openxmlformats.org/drawingml/2006/main">
          <a:endParaRPr lang="nb-NO" sz="1100" dirty="0"/>
        </a:p>
      </cdr:txBody>
    </cdr:sp>
  </cdr:relSizeAnchor>
  <cdr:relSizeAnchor xmlns:cdr="http://schemas.openxmlformats.org/drawingml/2006/chartDrawing">
    <cdr:from>
      <cdr:x>0.65647</cdr:x>
      <cdr:y>0.7896</cdr:y>
    </cdr:from>
    <cdr:to>
      <cdr:x>0.80946</cdr:x>
      <cdr:y>0.86761</cdr:y>
    </cdr:to>
    <cdr:sp macro="" textlink="">
      <cdr:nvSpPr>
        <cdr:cNvPr id="4" name="TekstSylinder 3"/>
        <cdr:cNvSpPr txBox="1"/>
      </cdr:nvSpPr>
      <cdr:spPr>
        <a:xfrm xmlns:a="http://schemas.openxmlformats.org/drawingml/2006/main">
          <a:off x="4495800" y="3181350"/>
          <a:ext cx="1047750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nb-NO" sz="1400"/>
            <a:t>Risør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0.80392</cdr:x>
      <cdr:y>0.55576</cdr:y>
    </cdr:from>
    <cdr:to>
      <cdr:x>0.93137</cdr:x>
      <cdr:y>0.62313</cdr:y>
    </cdr:to>
    <cdr:sp macro="" textlink="">
      <cdr:nvSpPr>
        <cdr:cNvPr id="2" name="TekstSylinder 1"/>
        <cdr:cNvSpPr txBox="1"/>
      </cdr:nvSpPr>
      <cdr:spPr>
        <a:xfrm xmlns:a="http://schemas.openxmlformats.org/drawingml/2006/main">
          <a:off x="5904656" y="2376264"/>
          <a:ext cx="93610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nb-NO" sz="1100" dirty="0" smtClean="0"/>
            <a:t>Gjerstad</a:t>
          </a:r>
          <a:endParaRPr lang="nb-NO" sz="1100" dirty="0"/>
        </a:p>
      </cdr:txBody>
    </cdr:sp>
  </cdr:relSizeAnchor>
  <cdr:relSizeAnchor xmlns:cdr="http://schemas.openxmlformats.org/drawingml/2006/chartDrawing">
    <cdr:from>
      <cdr:x>0.80392</cdr:x>
      <cdr:y>0.70733</cdr:y>
    </cdr:from>
    <cdr:to>
      <cdr:x>0.92157</cdr:x>
      <cdr:y>0.79154</cdr:y>
    </cdr:to>
    <cdr:sp macro="" textlink="">
      <cdr:nvSpPr>
        <cdr:cNvPr id="3" name="TekstSylinder 2"/>
        <cdr:cNvSpPr txBox="1"/>
      </cdr:nvSpPr>
      <cdr:spPr>
        <a:xfrm xmlns:a="http://schemas.openxmlformats.org/drawingml/2006/main">
          <a:off x="5904656" y="3024336"/>
          <a:ext cx="864096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nb-NO" sz="1100" dirty="0" smtClean="0"/>
            <a:t>Risør</a:t>
          </a:r>
          <a:endParaRPr lang="nb-NO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8D46167-7B03-494A-AF2A-DC22E0FB8B14}" type="datetimeFigureOut">
              <a:rPr lang="nb-NO" smtClean="0"/>
              <a:t>04.03.2022</a:t>
            </a:fld>
            <a:endParaRPr lang="nb-NO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ADAB711-C875-4C7F-AE04-9D6C268A201B}" type="slidenum">
              <a:rPr lang="nb-NO" smtClean="0"/>
              <a:t>‹#›</a:t>
            </a:fld>
            <a:endParaRPr lang="nb-NO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46167-7B03-494A-AF2A-DC22E0FB8B14}" type="datetimeFigureOut">
              <a:rPr lang="nb-NO" smtClean="0"/>
              <a:t>04.03.2022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B711-C875-4C7F-AE04-9D6C268A201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46167-7B03-494A-AF2A-DC22E0FB8B14}" type="datetimeFigureOut">
              <a:rPr lang="nb-NO" smtClean="0"/>
              <a:t>04.03.2022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B711-C875-4C7F-AE04-9D6C268A201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46167-7B03-494A-AF2A-DC22E0FB8B14}" type="datetimeFigureOut">
              <a:rPr lang="nb-NO" smtClean="0"/>
              <a:t>04.03.2022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B711-C875-4C7F-AE04-9D6C268A201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46167-7B03-494A-AF2A-DC22E0FB8B14}" type="datetimeFigureOut">
              <a:rPr lang="nb-NO" smtClean="0"/>
              <a:t>04.03.2022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B711-C875-4C7F-AE04-9D6C268A201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46167-7B03-494A-AF2A-DC22E0FB8B14}" type="datetimeFigureOut">
              <a:rPr lang="nb-NO" smtClean="0"/>
              <a:t>04.03.2022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B711-C875-4C7F-AE04-9D6C268A201B}" type="slidenum">
              <a:rPr lang="nb-NO" smtClean="0"/>
              <a:t>‹#›</a:t>
            </a:fld>
            <a:endParaRPr lang="nb-N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46167-7B03-494A-AF2A-DC22E0FB8B14}" type="datetimeFigureOut">
              <a:rPr lang="nb-NO" smtClean="0"/>
              <a:t>04.03.2022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B711-C875-4C7F-AE04-9D6C268A201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46167-7B03-494A-AF2A-DC22E0FB8B14}" type="datetimeFigureOut">
              <a:rPr lang="nb-NO" smtClean="0"/>
              <a:t>04.03.2022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B711-C875-4C7F-AE04-9D6C268A201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46167-7B03-494A-AF2A-DC22E0FB8B14}" type="datetimeFigureOut">
              <a:rPr lang="nb-NO" smtClean="0"/>
              <a:t>04.03.2022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B711-C875-4C7F-AE04-9D6C268A201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46167-7B03-494A-AF2A-DC22E0FB8B14}" type="datetimeFigureOut">
              <a:rPr lang="nb-NO" smtClean="0"/>
              <a:t>04.03.2022</a:t>
            </a:fld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B711-C875-4C7F-AE04-9D6C268A201B}" type="slidenum">
              <a:rPr lang="nb-NO" smtClean="0"/>
              <a:t>‹#›</a:t>
            </a:fld>
            <a:endParaRPr lang="nb-NO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46167-7B03-494A-AF2A-DC22E0FB8B14}" type="datetimeFigureOut">
              <a:rPr lang="nb-NO" smtClean="0"/>
              <a:t>04.03.2022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B711-C875-4C7F-AE04-9D6C268A201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8D46167-7B03-494A-AF2A-DC22E0FB8B14}" type="datetimeFigureOut">
              <a:rPr lang="nb-NO" smtClean="0"/>
              <a:t>04.03.2022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ADAB711-C875-4C7F-AE04-9D6C268A201B}" type="slidenum">
              <a:rPr lang="nb-NO" smtClean="0"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ndbruksdirektoratet.no/nb/skogbruk/ordninger-for-skogbruk/tilskudd-til-tettere-skogplanting-som-klimatiltak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4733365" y="2348880"/>
            <a:ext cx="3313355" cy="2061756"/>
          </a:xfrm>
        </p:spPr>
        <p:txBody>
          <a:bodyPr>
            <a:normAutofit fontScale="90000"/>
          </a:bodyPr>
          <a:lstStyle/>
          <a:p>
            <a:r>
              <a:rPr lang="nb-NO" sz="2400" dirty="0" smtClean="0"/>
              <a:t>Årsrapport for Gjerstad og Søndeled skogeierlag 2021 samt informasjon for 2022</a:t>
            </a:r>
            <a:br>
              <a:rPr lang="nb-NO" sz="2400" dirty="0" smtClean="0"/>
            </a:br>
            <a:endParaRPr lang="nb-NO" sz="2400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856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Balanseregnskap skogfond</a:t>
            </a:r>
            <a:endParaRPr lang="nb-NO" dirty="0"/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3568" y="2492896"/>
            <a:ext cx="7848872" cy="864096"/>
          </a:xfrm>
          <a:prstGeom prst="rect">
            <a:avLst/>
          </a:prstGeom>
        </p:spPr>
      </p:pic>
      <p:pic>
        <p:nvPicPr>
          <p:cNvPr id="5" name="Bild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3356992"/>
            <a:ext cx="7776864" cy="322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222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15616" y="1556792"/>
            <a:ext cx="7024744" cy="648072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Rentemiddelregnskap</a:t>
            </a:r>
            <a:br>
              <a:rPr lang="nb-NO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043492" y="2323652"/>
            <a:ext cx="6912884" cy="3508977"/>
          </a:xfrm>
        </p:spPr>
        <p:txBody>
          <a:bodyPr/>
          <a:lstStyle/>
          <a:p>
            <a:r>
              <a:rPr lang="nb-NO" dirty="0" smtClean="0"/>
              <a:t>Inngående saldo 1.1.2021: </a:t>
            </a:r>
            <a:r>
              <a:rPr lang="nb-NO" u="sng" dirty="0" smtClean="0"/>
              <a:t>238.053 kr</a:t>
            </a:r>
          </a:p>
          <a:p>
            <a:r>
              <a:rPr lang="nb-NO" dirty="0" smtClean="0"/>
              <a:t>Utbetalinger: </a:t>
            </a:r>
            <a:r>
              <a:rPr lang="nb-NO" u="sng" dirty="0" smtClean="0"/>
              <a:t>26.534 kr</a:t>
            </a:r>
          </a:p>
          <a:p>
            <a:r>
              <a:rPr lang="nb-NO" dirty="0" smtClean="0"/>
              <a:t>Overført fylke, </a:t>
            </a:r>
            <a:r>
              <a:rPr lang="nb-NO" dirty="0" err="1" smtClean="0"/>
              <a:t>Ldir</a:t>
            </a:r>
            <a:r>
              <a:rPr lang="nb-NO" dirty="0" smtClean="0"/>
              <a:t>, andelslag: </a:t>
            </a:r>
            <a:r>
              <a:rPr lang="nb-NO" u="sng" dirty="0" smtClean="0"/>
              <a:t>67.084 kr</a:t>
            </a:r>
          </a:p>
          <a:p>
            <a:r>
              <a:rPr lang="nb-NO" dirty="0" smtClean="0"/>
              <a:t>Innvunne renter: </a:t>
            </a:r>
            <a:r>
              <a:rPr lang="nb-NO" u="sng" dirty="0" smtClean="0"/>
              <a:t>70.475 kr</a:t>
            </a:r>
          </a:p>
          <a:p>
            <a:r>
              <a:rPr lang="nb-NO" dirty="0" smtClean="0"/>
              <a:t>Beholdning 31.12.2021: </a:t>
            </a:r>
            <a:r>
              <a:rPr lang="nb-NO" u="sng" dirty="0" smtClean="0"/>
              <a:t>214.911 kr</a:t>
            </a:r>
          </a:p>
          <a:p>
            <a:pPr marL="68580" indent="0">
              <a:buNone/>
            </a:pPr>
            <a:endParaRPr lang="nb-NO" b="1" u="sng" dirty="0"/>
          </a:p>
          <a:p>
            <a:pPr marL="68580" indent="0">
              <a:buNone/>
            </a:pPr>
            <a:r>
              <a:rPr lang="nb-NO" dirty="0" smtClean="0"/>
              <a:t>Risør og Gjerstad har felles rentemiddelkonto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251941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15616" y="908720"/>
            <a:ext cx="6912768" cy="648072"/>
          </a:xfrm>
        </p:spPr>
        <p:txBody>
          <a:bodyPr>
            <a:normAutofit fontScale="90000"/>
          </a:bodyPr>
          <a:lstStyle/>
          <a:p>
            <a:r>
              <a:rPr lang="nb-NO" sz="3600" dirty="0" smtClean="0"/>
              <a:t>Veiprosjekter med tilskudd i 2021</a:t>
            </a:r>
            <a:r>
              <a:rPr lang="nb-NO" dirty="0" smtClean="0"/>
              <a:t>	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smtClean="0"/>
              <a:t>Gjerstad: Totalt 1 </a:t>
            </a:r>
            <a:r>
              <a:rPr lang="nb-NO" dirty="0" err="1" smtClean="0"/>
              <a:t>stk</a:t>
            </a:r>
            <a:r>
              <a:rPr lang="nb-NO" dirty="0" smtClean="0"/>
              <a:t> veianlegg pågående (skogsbilvei kl. 3), ikke ferdigstilt. I tillegg er det omsøkt 1 </a:t>
            </a:r>
            <a:r>
              <a:rPr lang="nb-NO" dirty="0" err="1" smtClean="0"/>
              <a:t>stk</a:t>
            </a:r>
            <a:r>
              <a:rPr lang="nb-NO" dirty="0" smtClean="0"/>
              <a:t> skogsbilvei klasse 3 og 1 </a:t>
            </a:r>
            <a:r>
              <a:rPr lang="nb-NO" dirty="0" err="1" smtClean="0"/>
              <a:t>stk</a:t>
            </a:r>
            <a:r>
              <a:rPr lang="nb-NO" dirty="0" smtClean="0"/>
              <a:t> traktorvei klasse 7. Ingen av de omsøkte er påbegynt.</a:t>
            </a:r>
          </a:p>
          <a:p>
            <a:pPr marL="68580" indent="0">
              <a:buNone/>
            </a:pPr>
            <a:endParaRPr lang="nb-NO" dirty="0" smtClean="0"/>
          </a:p>
          <a:p>
            <a:r>
              <a:rPr lang="nb-NO" dirty="0" smtClean="0"/>
              <a:t>Risør: 1 </a:t>
            </a:r>
            <a:r>
              <a:rPr lang="nb-NO" dirty="0" err="1" smtClean="0"/>
              <a:t>stk</a:t>
            </a:r>
            <a:r>
              <a:rPr lang="nb-NO" dirty="0" smtClean="0"/>
              <a:t> skogsbilvei ferdigstilt i 2021. Det pågår 1 </a:t>
            </a:r>
            <a:r>
              <a:rPr lang="nb-NO" dirty="0" err="1" smtClean="0"/>
              <a:t>stk</a:t>
            </a:r>
            <a:r>
              <a:rPr lang="nb-NO" dirty="0" smtClean="0"/>
              <a:t> prosjekt på traktorvei klasse 7 og 1 </a:t>
            </a:r>
            <a:r>
              <a:rPr lang="nb-NO" dirty="0" err="1" smtClean="0"/>
              <a:t>stk</a:t>
            </a:r>
            <a:r>
              <a:rPr lang="nb-NO" dirty="0" smtClean="0"/>
              <a:t> skogsbilveiprosjekt klasse 3.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6410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73144"/>
          </a:xfrm>
        </p:spPr>
        <p:txBody>
          <a:bodyPr>
            <a:normAutofit/>
          </a:bodyPr>
          <a:lstStyle/>
          <a:p>
            <a:r>
              <a:rPr lang="nb-NO" sz="3200" dirty="0" smtClean="0"/>
              <a:t>Veiprosjekter uten tilskudd i 2021</a:t>
            </a:r>
            <a:endParaRPr lang="nb-NO" sz="32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043492" y="2276872"/>
            <a:ext cx="7024742" cy="3555757"/>
          </a:xfrm>
        </p:spPr>
        <p:txBody>
          <a:bodyPr/>
          <a:lstStyle/>
          <a:p>
            <a:r>
              <a:rPr lang="nb-NO" dirty="0" smtClean="0"/>
              <a:t>2 traktorveier bygd i Risør: 700 meter. Kostnad: 16.000 kr</a:t>
            </a:r>
          </a:p>
          <a:p>
            <a:pPr marL="68580" indent="0">
              <a:buNone/>
            </a:pPr>
            <a:endParaRPr lang="nb-NO" dirty="0" smtClean="0"/>
          </a:p>
          <a:p>
            <a:r>
              <a:rPr lang="nb-NO" dirty="0" smtClean="0"/>
              <a:t>4 traktorveier i Gjerstad: 3000 meter. Kostnad: 255.000 kr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8421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Tilskudd til vei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nb-NO" dirty="0" smtClean="0"/>
              <a:t>Fra 01.01.2020 ble vedtaksmyndigheten for tilskudd til bygging av skogsveier og tilskudd til drift med taubane, hest o.a. flyttet fra Fylkesmannen til kommunen</a:t>
            </a:r>
          </a:p>
          <a:p>
            <a:pPr marL="68580" indent="0">
              <a:buNone/>
            </a:pPr>
            <a:endParaRPr lang="nb-NO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nb-NO" dirty="0" smtClean="0"/>
              <a:t>Ta kontakt med kommunen for ytterligere informasjon om retningslinjer for tilskudd, søknadsprosess m.m.</a:t>
            </a:r>
          </a:p>
          <a:p>
            <a:pPr>
              <a:buFontTx/>
              <a:buChar char="-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95320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1136"/>
          </a:xfrm>
        </p:spPr>
        <p:txBody>
          <a:bodyPr>
            <a:normAutofit fontScale="90000"/>
          </a:bodyPr>
          <a:lstStyle/>
          <a:p>
            <a:pPr algn="ctr"/>
            <a:r>
              <a:rPr lang="nb-NO" sz="3100" dirty="0" smtClean="0"/>
              <a:t>Tilskudd skogkultur 2021 og 2022</a:t>
            </a:r>
            <a:r>
              <a:rPr lang="nb-NO" dirty="0" smtClean="0"/>
              <a:t>	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043492" y="2323652"/>
            <a:ext cx="6912884" cy="3913660"/>
          </a:xfrm>
        </p:spPr>
        <p:txBody>
          <a:bodyPr/>
          <a:lstStyle/>
          <a:p>
            <a:r>
              <a:rPr lang="nb-NO" dirty="0" smtClean="0"/>
              <a:t>35 % for ungskogpleie</a:t>
            </a:r>
          </a:p>
          <a:p>
            <a:pPr marL="68580" indent="0">
              <a:buNone/>
            </a:pPr>
            <a:endParaRPr lang="nb-NO" dirty="0" smtClean="0"/>
          </a:p>
          <a:p>
            <a:r>
              <a:rPr lang="nb-NO" dirty="0" smtClean="0"/>
              <a:t>30 % for markberedning</a:t>
            </a:r>
          </a:p>
          <a:p>
            <a:pPr marL="68580" indent="0">
              <a:buNone/>
            </a:pPr>
            <a:endParaRPr lang="nb-NO" dirty="0" smtClean="0"/>
          </a:p>
          <a:p>
            <a:r>
              <a:rPr lang="nb-NO" dirty="0" smtClean="0"/>
              <a:t>30 % for stammekvisting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39932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29128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Tilskudd </a:t>
            </a:r>
            <a:r>
              <a:rPr lang="nb-NO" dirty="0" smtClean="0"/>
              <a:t>2022 </a:t>
            </a:r>
            <a:r>
              <a:rPr lang="nb-NO" dirty="0" smtClean="0"/>
              <a:t>– tettere planting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043492" y="1556792"/>
            <a:ext cx="6984892" cy="4824536"/>
          </a:xfrm>
        </p:spPr>
        <p:txBody>
          <a:bodyPr>
            <a:normAutofit/>
          </a:bodyPr>
          <a:lstStyle/>
          <a:p>
            <a:r>
              <a:rPr lang="nb-NO" sz="1800" dirty="0" smtClean="0"/>
              <a:t>Det gis 60 </a:t>
            </a:r>
            <a:r>
              <a:rPr lang="nb-NO" sz="1800" dirty="0"/>
              <a:t>% tilskudd til skogeier for inntil 50 planter/daa som plantes utover et fastsatt, bonitetsavhengig minimumsantall. </a:t>
            </a:r>
            <a:endParaRPr lang="nb-NO" sz="1800" dirty="0" smtClean="0"/>
          </a:p>
          <a:p>
            <a:endParaRPr lang="nb-NO" sz="1800" dirty="0" smtClean="0"/>
          </a:p>
          <a:p>
            <a:r>
              <a:rPr lang="nb-NO" sz="1800" dirty="0" smtClean="0"/>
              <a:t>I tillegg gis 30 </a:t>
            </a:r>
            <a:r>
              <a:rPr lang="nb-NO" sz="1800" dirty="0"/>
              <a:t>prosent tilskudd til suppleringsplanting </a:t>
            </a:r>
            <a:r>
              <a:rPr lang="nb-NO" sz="1800" dirty="0" smtClean="0"/>
              <a:t>med </a:t>
            </a:r>
            <a:r>
              <a:rPr lang="nb-NO" sz="1800" dirty="0"/>
              <a:t>et krav om at plantetetthet etter supplering tilfredsstiller det fastsatte minimumsantall pr daa ved tettere nyplanting, </a:t>
            </a:r>
            <a:r>
              <a:rPr lang="nb-NO" sz="1800" dirty="0" err="1"/>
              <a:t>jf</a:t>
            </a:r>
            <a:r>
              <a:rPr lang="nb-NO" sz="1800" dirty="0"/>
              <a:t> retningslinjene. </a:t>
            </a:r>
            <a:endParaRPr lang="nb-NO" sz="1800" dirty="0" smtClean="0"/>
          </a:p>
          <a:p>
            <a:endParaRPr lang="nb-NO" sz="1800" dirty="0" smtClean="0"/>
          </a:p>
          <a:p>
            <a:r>
              <a:rPr lang="nb-NO" sz="1800" dirty="0" smtClean="0"/>
              <a:t>Frist: 1. august for vårplanting og 7. november for høstplanting</a:t>
            </a:r>
          </a:p>
          <a:p>
            <a:endParaRPr lang="nb-NO" sz="1800" dirty="0" smtClean="0"/>
          </a:p>
          <a:p>
            <a:r>
              <a:rPr lang="nb-NO" sz="1800" dirty="0" smtClean="0"/>
              <a:t>Viser til Landbruksdirektoratets nettsider for mer informasjon: </a:t>
            </a:r>
            <a:r>
              <a:rPr lang="nb-NO" sz="1800" dirty="0">
                <a:hlinkClick r:id="rId2"/>
              </a:rPr>
              <a:t>Tilskudd til tettere skogplanting som klimatiltak - Landbruksdirektoratet</a:t>
            </a:r>
            <a:endParaRPr lang="nb-NO" sz="1800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63559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608" y="836712"/>
            <a:ext cx="7024744" cy="648072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Tettere planting – </a:t>
            </a:r>
            <a:r>
              <a:rPr lang="nb-NO" dirty="0" err="1" smtClean="0"/>
              <a:t>plantetall</a:t>
            </a:r>
            <a:r>
              <a:rPr lang="nb-NO" dirty="0" smtClean="0"/>
              <a:t>	</a:t>
            </a:r>
            <a:endParaRPr lang="nb-NO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94" y="1772816"/>
            <a:ext cx="7999254" cy="433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47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1136"/>
          </a:xfrm>
        </p:spPr>
        <p:txBody>
          <a:bodyPr>
            <a:normAutofit fontScale="90000"/>
          </a:bodyPr>
          <a:lstStyle/>
          <a:p>
            <a:pPr algn="ctr"/>
            <a:r>
              <a:rPr lang="nb-NO" dirty="0" smtClean="0"/>
              <a:t>Skogkultur – søknad	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043492" y="1700808"/>
            <a:ext cx="6777317" cy="4131821"/>
          </a:xfrm>
        </p:spPr>
        <p:txBody>
          <a:bodyPr>
            <a:normAutofit fontScale="92500" lnSpcReduction="10000"/>
          </a:bodyPr>
          <a:lstStyle/>
          <a:p>
            <a:r>
              <a:rPr lang="nb-NO" dirty="0" smtClean="0"/>
              <a:t>Kan registreres </a:t>
            </a:r>
            <a:r>
              <a:rPr lang="nb-NO" dirty="0"/>
              <a:t>digitalt via ‘Skogfond på nett’, som alle skogeiere har tilgang til via Landbrusdirektoratets hjemmeside</a:t>
            </a:r>
            <a:r>
              <a:rPr lang="nb-NO" dirty="0" smtClean="0"/>
              <a:t>.</a:t>
            </a:r>
          </a:p>
          <a:p>
            <a:endParaRPr lang="nb-NO" dirty="0" smtClean="0"/>
          </a:p>
          <a:p>
            <a:r>
              <a:rPr lang="nb-NO" dirty="0" smtClean="0"/>
              <a:t>Eller skjema</a:t>
            </a:r>
            <a:r>
              <a:rPr lang="nb-NO" dirty="0" smtClean="0"/>
              <a:t>: LDIR-909 Utbetaling fra skogfond og søknad om tilskudd til skogkultur</a:t>
            </a:r>
          </a:p>
          <a:p>
            <a:endParaRPr lang="nb-NO" dirty="0" smtClean="0"/>
          </a:p>
          <a:p>
            <a:r>
              <a:rPr lang="nb-NO" dirty="0" smtClean="0"/>
              <a:t>Husk kopi av faktura og kart som viser hvor tiltaket er gjennomført</a:t>
            </a:r>
          </a:p>
          <a:p>
            <a:endParaRPr lang="nb-NO" dirty="0" smtClean="0"/>
          </a:p>
          <a:p>
            <a:r>
              <a:rPr lang="nb-NO" dirty="0" smtClean="0"/>
              <a:t>For planting må bilag for plantekjøp og utplanting leveres samlet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44760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024744" cy="457120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Skjema LDIR-909</a:t>
            </a:r>
            <a:endParaRPr lang="nb-NO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57" y="1526798"/>
            <a:ext cx="7968961" cy="492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821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Avvirkning Gjerstad skogeierlag	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I Gjerstad ble det avvirket </a:t>
            </a:r>
            <a:r>
              <a:rPr lang="nb-NO" dirty="0" smtClean="0"/>
              <a:t>9 121 m3 </a:t>
            </a:r>
            <a:r>
              <a:rPr lang="nb-NO" dirty="0"/>
              <a:t>i </a:t>
            </a:r>
            <a:r>
              <a:rPr lang="nb-NO" dirty="0" smtClean="0"/>
              <a:t>2021, </a:t>
            </a:r>
            <a:r>
              <a:rPr lang="nb-NO" dirty="0"/>
              <a:t>med en bruttoverdi på </a:t>
            </a:r>
            <a:r>
              <a:rPr lang="nb-NO" dirty="0" smtClean="0"/>
              <a:t>4 299 961 kr.</a:t>
            </a:r>
          </a:p>
          <a:p>
            <a:endParaRPr lang="nb-NO" dirty="0" smtClean="0"/>
          </a:p>
          <a:p>
            <a:r>
              <a:rPr lang="nb-NO" dirty="0" smtClean="0"/>
              <a:t>Avvirkninga var 36 274m3 </a:t>
            </a:r>
            <a:r>
              <a:rPr lang="nb-NO" dirty="0"/>
              <a:t>i </a:t>
            </a:r>
            <a:r>
              <a:rPr lang="nb-NO" dirty="0" smtClean="0"/>
              <a:t>2020, </a:t>
            </a:r>
            <a:r>
              <a:rPr lang="nb-NO" dirty="0"/>
              <a:t>med en bruttoverdi på </a:t>
            </a:r>
            <a:r>
              <a:rPr lang="nb-NO" dirty="0" smtClean="0"/>
              <a:t>12 812 044 kr</a:t>
            </a:r>
            <a:r>
              <a:rPr lang="nb-NO" dirty="0"/>
              <a:t>.</a:t>
            </a:r>
          </a:p>
          <a:p>
            <a:pPr marL="68580" indent="0">
              <a:buNone/>
            </a:pPr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41399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1136"/>
          </a:xfrm>
        </p:spPr>
        <p:txBody>
          <a:bodyPr>
            <a:normAutofit fontScale="90000"/>
          </a:bodyPr>
          <a:lstStyle/>
          <a:p>
            <a:pPr algn="ctr"/>
            <a:r>
              <a:rPr lang="nb-NO" dirty="0" smtClean="0"/>
              <a:t>Tilskudd til gjødsling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043492" y="1700808"/>
            <a:ext cx="6777317" cy="4131821"/>
          </a:xfrm>
        </p:spPr>
        <p:txBody>
          <a:bodyPr>
            <a:normAutofit fontScale="92500" lnSpcReduction="10000"/>
          </a:bodyPr>
          <a:lstStyle/>
          <a:p>
            <a:r>
              <a:rPr lang="nb-NO" dirty="0" smtClean="0"/>
              <a:t>Frist </a:t>
            </a:r>
            <a:r>
              <a:rPr lang="nb-NO" dirty="0"/>
              <a:t>for skogeier til å levere refusjonskrav og tilskuddssøknad til kommunen er </a:t>
            </a:r>
            <a:r>
              <a:rPr lang="nb-NO" dirty="0" smtClean="0"/>
              <a:t>15.09.2021. </a:t>
            </a:r>
          </a:p>
          <a:p>
            <a:endParaRPr lang="nb-NO" dirty="0" smtClean="0"/>
          </a:p>
          <a:p>
            <a:r>
              <a:rPr lang="nb-NO" dirty="0" smtClean="0"/>
              <a:t>Oppdrag bestilles gjennom AT-Skog</a:t>
            </a:r>
          </a:p>
          <a:p>
            <a:endParaRPr lang="nb-NO" dirty="0" smtClean="0"/>
          </a:p>
          <a:p>
            <a:r>
              <a:rPr lang="nb-NO" dirty="0" smtClean="0"/>
              <a:t>40% tilskudd</a:t>
            </a:r>
          </a:p>
          <a:p>
            <a:endParaRPr lang="nb-NO" dirty="0" smtClean="0"/>
          </a:p>
          <a:p>
            <a:r>
              <a:rPr lang="nb-NO" dirty="0" smtClean="0"/>
              <a:t>Skjema: LDIR-910 Grøfting og gjødsling</a:t>
            </a:r>
          </a:p>
          <a:p>
            <a:endParaRPr lang="nb-NO" dirty="0" smtClean="0"/>
          </a:p>
          <a:p>
            <a:r>
              <a:rPr lang="nb-NO" dirty="0" smtClean="0"/>
              <a:t>Husk kart, areal, bonitet, gjødselmengde og vegetasjonstype pr felt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87461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1136"/>
          </a:xfrm>
        </p:spPr>
        <p:txBody>
          <a:bodyPr>
            <a:normAutofit fontScale="90000"/>
          </a:bodyPr>
          <a:lstStyle/>
          <a:p>
            <a:pPr algn="ctr"/>
            <a:r>
              <a:rPr lang="nb-NO" dirty="0" smtClean="0"/>
              <a:t>Gjødsling forts.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043492" y="1772816"/>
            <a:ext cx="6777317" cy="4059813"/>
          </a:xfrm>
        </p:spPr>
        <p:txBody>
          <a:bodyPr>
            <a:normAutofit fontScale="92500" lnSpcReduction="20000"/>
          </a:bodyPr>
          <a:lstStyle/>
          <a:p>
            <a:r>
              <a:rPr lang="nb-NO" dirty="0"/>
              <a:t>Gjødsling utføres i produksjonsskog med mindre enn 20 % lauv på </a:t>
            </a:r>
            <a:r>
              <a:rPr lang="nb-NO" dirty="0" err="1"/>
              <a:t>furudominerte</a:t>
            </a:r>
            <a:r>
              <a:rPr lang="nb-NO" dirty="0"/>
              <a:t> arealer med bonitet F8 til F17 og </a:t>
            </a:r>
            <a:r>
              <a:rPr lang="nb-NO" dirty="0" err="1"/>
              <a:t>grandominerte</a:t>
            </a:r>
            <a:r>
              <a:rPr lang="nb-NO" dirty="0"/>
              <a:t> arealer på bonitet G8 til G20</a:t>
            </a:r>
            <a:r>
              <a:rPr lang="nb-NO" dirty="0" smtClean="0"/>
              <a:t>.</a:t>
            </a:r>
          </a:p>
          <a:p>
            <a:endParaRPr lang="nb-NO" dirty="0" smtClean="0"/>
          </a:p>
          <a:p>
            <a:r>
              <a:rPr lang="nb-NO" dirty="0" err="1" smtClean="0"/>
              <a:t>Bestandet</a:t>
            </a:r>
            <a:r>
              <a:rPr lang="nb-NO" dirty="0" smtClean="0"/>
              <a:t> </a:t>
            </a:r>
            <a:r>
              <a:rPr lang="nb-NO" dirty="0"/>
              <a:t>bør ha optimal tetthet og ikke være </a:t>
            </a:r>
            <a:r>
              <a:rPr lang="nb-NO" dirty="0" err="1"/>
              <a:t>flersjiktet</a:t>
            </a:r>
            <a:r>
              <a:rPr lang="nb-NO" dirty="0"/>
              <a:t>. Lavarter  bør utgjøre &lt; 50 % av marksjiktet. Hogstklasse fire prioriteres. Veksterlige bestand av furu i tidlig hogstklasse fem kan gjødsles dersom de ikke planlegges hogd før om lag 10 år. Sein hogstklasse tre kan gjødsles noen år etter at eventuelle tynninger er avsluttet.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2745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Avvirkning Søndeled skogeierlag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b-NO" dirty="0" smtClean="0"/>
          </a:p>
          <a:p>
            <a:r>
              <a:rPr lang="nb-NO" dirty="0"/>
              <a:t>I </a:t>
            </a:r>
            <a:r>
              <a:rPr lang="nb-NO" dirty="0" smtClean="0"/>
              <a:t>2021 </a:t>
            </a:r>
            <a:r>
              <a:rPr lang="nb-NO" dirty="0"/>
              <a:t>ble det avvirka </a:t>
            </a:r>
            <a:r>
              <a:rPr lang="nb-NO" dirty="0" smtClean="0"/>
              <a:t>10 607 m3 </a:t>
            </a:r>
            <a:r>
              <a:rPr lang="nb-NO" dirty="0"/>
              <a:t>med en bruttoverdi på </a:t>
            </a:r>
            <a:r>
              <a:rPr lang="nb-NO" dirty="0" smtClean="0"/>
              <a:t>3 156 602 kr</a:t>
            </a:r>
            <a:r>
              <a:rPr lang="nb-NO" dirty="0"/>
              <a:t>.</a:t>
            </a:r>
          </a:p>
          <a:p>
            <a:endParaRPr lang="nb-NO" dirty="0" smtClean="0"/>
          </a:p>
          <a:p>
            <a:r>
              <a:rPr lang="nb-NO" dirty="0" smtClean="0"/>
              <a:t>Avvirkninga var  10 713 m3 </a:t>
            </a:r>
            <a:r>
              <a:rPr lang="nb-NO" dirty="0"/>
              <a:t>i </a:t>
            </a:r>
            <a:r>
              <a:rPr lang="nb-NO" dirty="0" smtClean="0"/>
              <a:t>2020, </a:t>
            </a:r>
            <a:r>
              <a:rPr lang="nb-NO" dirty="0"/>
              <a:t>med en bruttoverdi på </a:t>
            </a:r>
            <a:r>
              <a:rPr lang="nb-NO" dirty="0" smtClean="0"/>
              <a:t>3</a:t>
            </a:r>
            <a:r>
              <a:rPr lang="nb-NO" dirty="0"/>
              <a:t> </a:t>
            </a:r>
            <a:r>
              <a:rPr lang="nb-NO" dirty="0" smtClean="0"/>
              <a:t>630</a:t>
            </a:r>
            <a:r>
              <a:rPr lang="nb-NO" dirty="0"/>
              <a:t> </a:t>
            </a:r>
            <a:r>
              <a:rPr lang="nb-NO" dirty="0" smtClean="0"/>
              <a:t>001 </a:t>
            </a:r>
            <a:r>
              <a:rPr lang="nb-NO" dirty="0"/>
              <a:t>kr. </a:t>
            </a:r>
          </a:p>
          <a:p>
            <a:pPr marL="68580" indent="0">
              <a:buNone/>
            </a:pPr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239056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1136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Avvirkning over tid</a:t>
            </a:r>
            <a:endParaRPr lang="nb-NO" dirty="0"/>
          </a:p>
        </p:txBody>
      </p:sp>
      <p:graphicFrame>
        <p:nvGraphicFramePr>
          <p:cNvPr id="6" name="Plassholder for innhold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9252206"/>
              </p:ext>
            </p:extLst>
          </p:nvPr>
        </p:nvGraphicFramePr>
        <p:xfrm>
          <a:off x="1042988" y="2132856"/>
          <a:ext cx="6777037" cy="36996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416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73144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Skogkultur Gjerstad - 2021</a:t>
            </a:r>
            <a:endParaRPr lang="nb-NO" dirty="0"/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5576" y="2132856"/>
            <a:ext cx="7861936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57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29128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Skogkultur Risør - 2021</a:t>
            </a:r>
            <a:endParaRPr lang="nb-NO" dirty="0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3568" y="1844824"/>
            <a:ext cx="7997563" cy="194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94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68491" y="692696"/>
            <a:ext cx="7024744" cy="601136"/>
          </a:xfrm>
        </p:spPr>
        <p:txBody>
          <a:bodyPr>
            <a:normAutofit fontScale="90000"/>
          </a:bodyPr>
          <a:lstStyle/>
          <a:p>
            <a:pPr algn="ctr"/>
            <a:r>
              <a:rPr lang="nb-NO" dirty="0" smtClean="0"/>
              <a:t>Ungskogpleie over tid</a:t>
            </a:r>
            <a:endParaRPr lang="nb-NO" dirty="0"/>
          </a:p>
        </p:txBody>
      </p:sp>
      <p:graphicFrame>
        <p:nvGraphicFramePr>
          <p:cNvPr id="5" name="Plassholder for innhold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6843338"/>
              </p:ext>
            </p:extLst>
          </p:nvPr>
        </p:nvGraphicFramePr>
        <p:xfrm>
          <a:off x="899592" y="1556792"/>
          <a:ext cx="7344816" cy="42756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8608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29128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Planting over tid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6660232" y="2636912"/>
            <a:ext cx="1159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Gjerstad</a:t>
            </a:r>
            <a:endParaRPr lang="nb-NO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Plassholder for innhold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8920009"/>
              </p:ext>
            </p:extLst>
          </p:nvPr>
        </p:nvGraphicFramePr>
        <p:xfrm>
          <a:off x="899592" y="1772816"/>
          <a:ext cx="7344816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0246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1136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Skogfondsregnskap </a:t>
            </a:r>
            <a:r>
              <a:rPr lang="nb-NO" dirty="0" smtClean="0"/>
              <a:t>2021</a:t>
            </a:r>
            <a:endParaRPr lang="nb-NO" dirty="0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1560" y="1988840"/>
            <a:ext cx="7920880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0031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2536</TotalTime>
  <Words>604</Words>
  <Application>Microsoft Office PowerPoint</Application>
  <PresentationFormat>Skjermfremvisning (4:3)</PresentationFormat>
  <Paragraphs>85</Paragraphs>
  <Slides>21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21</vt:i4>
      </vt:variant>
    </vt:vector>
  </HeadingPairs>
  <TitlesOfParts>
    <vt:vector size="26" baseType="lpstr">
      <vt:lpstr>Arial</vt:lpstr>
      <vt:lpstr>Century Gothic</vt:lpstr>
      <vt:lpstr>Courier New</vt:lpstr>
      <vt:lpstr>Wingdings 2</vt:lpstr>
      <vt:lpstr>Austin</vt:lpstr>
      <vt:lpstr>Årsrapport for Gjerstad og Søndeled skogeierlag 2021 samt informasjon for 2022 </vt:lpstr>
      <vt:lpstr>Avvirkning Gjerstad skogeierlag </vt:lpstr>
      <vt:lpstr>Avvirkning Søndeled skogeierlag</vt:lpstr>
      <vt:lpstr>Avvirkning over tid</vt:lpstr>
      <vt:lpstr>Skogkultur Gjerstad - 2021</vt:lpstr>
      <vt:lpstr>Skogkultur Risør - 2021</vt:lpstr>
      <vt:lpstr>Ungskogpleie over tid</vt:lpstr>
      <vt:lpstr>Planting over tid</vt:lpstr>
      <vt:lpstr>Skogfondsregnskap 2021</vt:lpstr>
      <vt:lpstr>Balanseregnskap skogfond</vt:lpstr>
      <vt:lpstr>Rentemiddelregnskap </vt:lpstr>
      <vt:lpstr>Veiprosjekter med tilskudd i 2021 </vt:lpstr>
      <vt:lpstr>Veiprosjekter uten tilskudd i 2021</vt:lpstr>
      <vt:lpstr>Tilskudd til vei</vt:lpstr>
      <vt:lpstr>Tilskudd skogkultur 2021 og 2022 </vt:lpstr>
      <vt:lpstr>Tilskudd 2022 – tettere planting</vt:lpstr>
      <vt:lpstr>Tettere planting – plantetall </vt:lpstr>
      <vt:lpstr>Skogkultur – søknad </vt:lpstr>
      <vt:lpstr>Skjema LDIR-909</vt:lpstr>
      <vt:lpstr>Tilskudd til gjødsling</vt:lpstr>
      <vt:lpstr>Gjødsling forts.</vt:lpstr>
    </vt:vector>
  </TitlesOfParts>
  <Company>DDØ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Årsmøte Gjerstad og Søndeled skogeierlag</dc:title>
  <dc:creator>Lindland, Frode</dc:creator>
  <cp:lastModifiedBy>Lindland, Frode</cp:lastModifiedBy>
  <cp:revision>89</cp:revision>
  <dcterms:created xsi:type="dcterms:W3CDTF">2017-02-22T08:20:46Z</dcterms:created>
  <dcterms:modified xsi:type="dcterms:W3CDTF">2022-03-04T08:27:25Z</dcterms:modified>
</cp:coreProperties>
</file>