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92" r:id="rId6"/>
    <p:sldId id="293" r:id="rId7"/>
    <p:sldId id="258" r:id="rId8"/>
    <p:sldId id="287" r:id="rId9"/>
    <p:sldId id="285" r:id="rId10"/>
    <p:sldId id="288" r:id="rId11"/>
    <p:sldId id="286" r:id="rId12"/>
    <p:sldId id="289" r:id="rId13"/>
    <p:sldId id="284" r:id="rId14"/>
    <p:sldId id="265" r:id="rId15"/>
    <p:sldId id="266" r:id="rId16"/>
    <p:sldId id="268" r:id="rId17"/>
    <p:sldId id="269" r:id="rId18"/>
    <p:sldId id="278" r:id="rId19"/>
    <p:sldId id="273" r:id="rId20"/>
    <p:sldId id="283" r:id="rId21"/>
    <p:sldId id="274" r:id="rId22"/>
    <p:sldId id="290" r:id="rId23"/>
    <p:sldId id="291" r:id="rId2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7" autoAdjust="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8D46167-7B03-494A-AF2A-DC22E0FB8B14}" type="datetimeFigureOut">
              <a:rPr lang="nb-NO" smtClean="0"/>
              <a:t>08.03.2024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ADAB711-C875-4C7F-AE04-9D6C268A201B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ndbruksdirektoratet.no/nb/skogbruk/ordninger-for-skogbruk/tilskudd-til-tettere-skogplanting-som-klimatilta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733365" y="2348880"/>
            <a:ext cx="3313355" cy="2061756"/>
          </a:xfrm>
        </p:spPr>
        <p:txBody>
          <a:bodyPr>
            <a:normAutofit fontScale="90000"/>
          </a:bodyPr>
          <a:lstStyle/>
          <a:p>
            <a:r>
              <a:rPr lang="nb-NO" sz="2400" dirty="0" smtClean="0"/>
              <a:t>Årsrapport for Gjerstad og Søndeled skogeierlag 2023 samt informasjon for 2024</a:t>
            </a:r>
            <a:br>
              <a:rPr lang="nb-NO" sz="2400" dirty="0" smtClean="0"/>
            </a:b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3856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6264814" cy="457120"/>
          </a:xfrm>
        </p:spPr>
        <p:txBody>
          <a:bodyPr>
            <a:normAutofit fontScale="90000"/>
          </a:bodyPr>
          <a:lstStyle/>
          <a:p>
            <a:r>
              <a:rPr lang="nb-NO" sz="2800" dirty="0" smtClean="0"/>
              <a:t>Tildelt - Forbruk av </a:t>
            </a:r>
            <a:r>
              <a:rPr lang="nb-NO" sz="2800" dirty="0" err="1" smtClean="0"/>
              <a:t>NMSK</a:t>
            </a:r>
            <a:r>
              <a:rPr lang="nb-NO" sz="2800" dirty="0" smtClean="0"/>
              <a:t>-midler</a:t>
            </a:r>
            <a:endParaRPr lang="nb-NO" sz="28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3568" y="1340768"/>
            <a:ext cx="7200800" cy="4752528"/>
          </a:xfrm>
        </p:spPr>
        <p:txBody>
          <a:bodyPr>
            <a:normAutofit/>
          </a:bodyPr>
          <a:lstStyle/>
          <a:p>
            <a:pPr marL="685800" lvl="2" indent="0">
              <a:buNone/>
            </a:pPr>
            <a:r>
              <a:rPr lang="nb-NO" sz="2200" dirty="0" smtClean="0"/>
              <a:t>			</a:t>
            </a:r>
            <a:r>
              <a:rPr lang="nb-NO" sz="2200" b="1" u="sng" dirty="0" smtClean="0"/>
              <a:t>Tildelt</a:t>
            </a:r>
            <a:r>
              <a:rPr lang="nb-NO" sz="2200" b="1" u="sng" dirty="0"/>
              <a:t>		</a:t>
            </a:r>
            <a:r>
              <a:rPr lang="nb-NO" sz="2200" b="1" u="sng" dirty="0" smtClean="0"/>
              <a:t>Restpott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b-NO" sz="2200" dirty="0" smtClean="0"/>
              <a:t>2020 Risør: 		95.000		1.638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b-NO" sz="2200" dirty="0" smtClean="0"/>
              <a:t>2020 Gjerstad:	220.000	21.570</a:t>
            </a:r>
            <a:endParaRPr lang="nb-NO" sz="2200" dirty="0"/>
          </a:p>
          <a:p>
            <a:pPr>
              <a:buFont typeface="Wingdings" panose="05000000000000000000" pitchFamily="2" charset="2"/>
              <a:buChar char="v"/>
            </a:pPr>
            <a:r>
              <a:rPr lang="nb-NO" sz="2200" dirty="0" smtClean="0"/>
              <a:t>2021 Risør:		95.000		10.000</a:t>
            </a:r>
            <a:endParaRPr lang="nb-NO" sz="2200" dirty="0"/>
          </a:p>
          <a:p>
            <a:pPr>
              <a:buFont typeface="Wingdings" panose="05000000000000000000" pitchFamily="2" charset="2"/>
              <a:buChar char="v"/>
            </a:pPr>
            <a:r>
              <a:rPr lang="nb-NO" sz="2200" dirty="0" smtClean="0"/>
              <a:t>2021 Gjerstad:	210.000	70.000</a:t>
            </a:r>
            <a:endParaRPr lang="nb-NO" sz="2200" dirty="0"/>
          </a:p>
          <a:p>
            <a:pPr>
              <a:buFont typeface="Wingdings" panose="05000000000000000000" pitchFamily="2" charset="2"/>
              <a:buChar char="v"/>
            </a:pPr>
            <a:r>
              <a:rPr lang="nb-NO" sz="2200" dirty="0" smtClean="0"/>
              <a:t>2022 Risør:		100.000	30.624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b-NO" sz="2200" dirty="0" smtClean="0"/>
              <a:t>2022 Gjerstad:	200.000	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b-NO" sz="2200" dirty="0" smtClean="0"/>
              <a:t>2023 Risør:		120.000	0 (- 36.932)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b-NO" sz="2200" dirty="0" smtClean="0"/>
              <a:t>2023 Gjerstad:	230.000	0 (- 392.948)</a:t>
            </a:r>
          </a:p>
          <a:p>
            <a:pPr>
              <a:buFont typeface="Wingdings" panose="05000000000000000000" pitchFamily="2" charset="2"/>
              <a:buChar char="v"/>
            </a:pPr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3785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pPr algn="ctr"/>
            <a:r>
              <a:rPr lang="nb-NO" sz="3100" dirty="0" smtClean="0"/>
              <a:t>Tilskudd skogkultur 2024</a:t>
            </a:r>
            <a:r>
              <a:rPr lang="nb-NO" dirty="0" smtClean="0"/>
              <a:t>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99420" y="1844824"/>
            <a:ext cx="6912884" cy="3913660"/>
          </a:xfrm>
        </p:spPr>
        <p:txBody>
          <a:bodyPr/>
          <a:lstStyle/>
          <a:p>
            <a:r>
              <a:rPr lang="nb-NO" dirty="0" smtClean="0"/>
              <a:t>50 % for ungskogpleie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30 % for markberedning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10 % for suppleringsplanting (50% inklusiv klimatilskudd)</a:t>
            </a:r>
          </a:p>
          <a:p>
            <a:pPr marL="6858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3993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Tilskudd 2024 – tettere planting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1556792"/>
            <a:ext cx="6984892" cy="4824536"/>
          </a:xfrm>
        </p:spPr>
        <p:txBody>
          <a:bodyPr>
            <a:normAutofit/>
          </a:bodyPr>
          <a:lstStyle/>
          <a:p>
            <a:r>
              <a:rPr lang="nb-NO" sz="1800" dirty="0" smtClean="0"/>
              <a:t>Det gis 60 </a:t>
            </a:r>
            <a:r>
              <a:rPr lang="nb-NO" sz="1800" dirty="0"/>
              <a:t>% tilskudd til skogeier for inntil 50 planter/daa som plantes utover et fastsatt, bonitetsavhengig minimumsantall. </a:t>
            </a:r>
          </a:p>
          <a:p>
            <a:pPr marL="68580" indent="0">
              <a:buNone/>
            </a:pPr>
            <a:endParaRPr lang="nb-NO" sz="1800" dirty="0" smtClean="0"/>
          </a:p>
          <a:p>
            <a:r>
              <a:rPr lang="nb-NO" sz="1800" dirty="0" smtClean="0"/>
              <a:t>I tillegg gis 40 </a:t>
            </a:r>
            <a:r>
              <a:rPr lang="nb-NO" sz="1800" dirty="0"/>
              <a:t>prosent tilskudd til suppleringsplanting </a:t>
            </a:r>
            <a:r>
              <a:rPr lang="nb-NO" sz="1800" dirty="0" smtClean="0"/>
              <a:t>med </a:t>
            </a:r>
            <a:r>
              <a:rPr lang="nb-NO" sz="1800" dirty="0"/>
              <a:t>et krav om at plantetetthet etter supplering tilfredsstiller det fastsatte minimumsantall pr daa ved tettere nyplanting, </a:t>
            </a:r>
            <a:r>
              <a:rPr lang="nb-NO" sz="1800" dirty="0" err="1"/>
              <a:t>jf</a:t>
            </a:r>
            <a:r>
              <a:rPr lang="nb-NO" sz="1800" dirty="0"/>
              <a:t> retningslinjene. </a:t>
            </a:r>
            <a:endParaRPr lang="nb-NO" sz="1800" dirty="0" smtClean="0"/>
          </a:p>
          <a:p>
            <a:endParaRPr lang="nb-NO" sz="1800" dirty="0" smtClean="0"/>
          </a:p>
          <a:p>
            <a:r>
              <a:rPr lang="nb-NO" sz="1800" dirty="0" smtClean="0"/>
              <a:t>Frist: 1. august for vårplanting og 7. november for høstplanting</a:t>
            </a:r>
          </a:p>
          <a:p>
            <a:endParaRPr lang="nb-NO" sz="1800" dirty="0" smtClean="0"/>
          </a:p>
          <a:p>
            <a:r>
              <a:rPr lang="nb-NO" sz="1800" dirty="0" smtClean="0"/>
              <a:t>Viser til Landbruksdirektoratets nettsider for mer informasjon: </a:t>
            </a:r>
            <a:r>
              <a:rPr lang="nb-NO" sz="1800" dirty="0">
                <a:hlinkClick r:id="rId2"/>
              </a:rPr>
              <a:t>Tilskudd til tettere skogplanting som klimatiltak - Landbruksdirektoratet</a:t>
            </a:r>
            <a:endParaRPr lang="nb-NO" sz="1800" dirty="0" smtClean="0"/>
          </a:p>
          <a:p>
            <a:pPr marL="68580" indent="0">
              <a:buNone/>
            </a:pPr>
            <a:endParaRPr lang="nb-NO" dirty="0" smtClean="0"/>
          </a:p>
          <a:p>
            <a:endParaRPr lang="nb-NO" dirty="0" smtClean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355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 smtClean="0"/>
              <a:t>Skogkultur – søknad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>
            <a:normAutofit fontScale="92500" lnSpcReduction="20000"/>
          </a:bodyPr>
          <a:lstStyle/>
          <a:p>
            <a:r>
              <a:rPr lang="nb-NO" dirty="0" smtClean="0"/>
              <a:t>Ønsker at søknad registreres </a:t>
            </a:r>
            <a:r>
              <a:rPr lang="nb-NO" dirty="0"/>
              <a:t>digitalt via ‘Skogfond på nett’, som alle skogeiere har tilgang til via Landbrusdirektoratets hjemmeside</a:t>
            </a:r>
            <a:r>
              <a:rPr lang="nb-NO" dirty="0" smtClean="0"/>
              <a:t>.</a:t>
            </a:r>
          </a:p>
          <a:p>
            <a:endParaRPr lang="nb-NO" dirty="0" smtClean="0"/>
          </a:p>
          <a:p>
            <a:r>
              <a:rPr lang="nb-NO" dirty="0" smtClean="0"/>
              <a:t>Eventuelt skjema: LDIR-909 Utbetaling fra skogfond og søknad om tilskudd til skogkultur</a:t>
            </a:r>
          </a:p>
          <a:p>
            <a:endParaRPr lang="nb-NO" dirty="0" smtClean="0"/>
          </a:p>
          <a:p>
            <a:r>
              <a:rPr lang="nb-NO" dirty="0" smtClean="0"/>
              <a:t>Husk kopi av faktura og kart som viser hvor tiltaket er gjennomført</a:t>
            </a:r>
          </a:p>
          <a:p>
            <a:endParaRPr lang="nb-NO" dirty="0" smtClean="0"/>
          </a:p>
          <a:p>
            <a:r>
              <a:rPr lang="nb-NO" dirty="0" smtClean="0"/>
              <a:t>For planting må bilag for plantekjøp og utplanting leveres samlet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4476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45712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Skjema LDIR-909</a:t>
            </a:r>
            <a:endParaRPr lang="nb-NO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57" y="1526798"/>
            <a:ext cx="7968961" cy="492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821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Tilskudd til vei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nb-NO" dirty="0" smtClean="0"/>
              <a:t>Fra 01.01.2020 ble vedtaksmyndigheten for tilskudd til bygging av skogsveier og tilskudd til drift med taubane, hest o.a. flyttet fra Fylkesmannen til kommunen</a:t>
            </a:r>
          </a:p>
          <a:p>
            <a:pPr marL="68580" indent="0">
              <a:buNone/>
            </a:pPr>
            <a:endParaRPr lang="nb-NO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nb-NO" dirty="0" smtClean="0"/>
              <a:t>Ta kontakt med kommunen for ytterligere informasjon om retningslinjer for tilskudd, søknadsprosess m.m.</a:t>
            </a:r>
          </a:p>
          <a:p>
            <a:pPr>
              <a:buFontTx/>
              <a:buChar char="-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95320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908720"/>
            <a:ext cx="6912768" cy="648072"/>
          </a:xfrm>
        </p:spPr>
        <p:txBody>
          <a:bodyPr>
            <a:normAutofit fontScale="90000"/>
          </a:bodyPr>
          <a:lstStyle/>
          <a:p>
            <a:r>
              <a:rPr lang="nb-NO" sz="3600" dirty="0" smtClean="0"/>
              <a:t>Veiprosjekter med tilskudd i 2023</a:t>
            </a:r>
            <a:r>
              <a:rPr lang="nb-NO" dirty="0" smtClean="0"/>
              <a:t>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Gjerstad: Totalt 1 </a:t>
            </a:r>
            <a:r>
              <a:rPr lang="nb-NO" dirty="0" err="1" smtClean="0"/>
              <a:t>stk</a:t>
            </a:r>
            <a:r>
              <a:rPr lang="nb-NO" dirty="0" smtClean="0"/>
              <a:t> veianlegg (skogsbilvei kl. 3)ferdigstilt. Det er også gjort ferdig 1 </a:t>
            </a:r>
            <a:r>
              <a:rPr lang="nb-NO" dirty="0" err="1" smtClean="0"/>
              <a:t>stk</a:t>
            </a:r>
            <a:r>
              <a:rPr lang="nb-NO" dirty="0" smtClean="0"/>
              <a:t> traktorvei klasse 7. I tillegg er det omsøkt 1 </a:t>
            </a:r>
            <a:r>
              <a:rPr lang="nb-NO" dirty="0" err="1" smtClean="0"/>
              <a:t>stk</a:t>
            </a:r>
            <a:r>
              <a:rPr lang="nb-NO" dirty="0" smtClean="0"/>
              <a:t> skogsbilvei klasse 3. Det omsøkte anlegget er ikke påbegynt.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Risør: 1 </a:t>
            </a:r>
            <a:r>
              <a:rPr lang="nb-NO" dirty="0" err="1" smtClean="0"/>
              <a:t>stk</a:t>
            </a:r>
            <a:r>
              <a:rPr lang="nb-NO" dirty="0" smtClean="0"/>
              <a:t> skogsbilvei klasse 3 er gjennomført.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6410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Tilskudd vei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Gjerstad fikk tildelt 300.000 kr i 2023 </a:t>
            </a:r>
          </a:p>
          <a:p>
            <a:pPr marL="361950" indent="0" defTabSz="895350">
              <a:buNone/>
            </a:pPr>
            <a:r>
              <a:rPr lang="nb-NO" dirty="0" smtClean="0"/>
              <a:t>Nåværende </a:t>
            </a:r>
            <a:r>
              <a:rPr lang="nb-NO" dirty="0" smtClean="0"/>
              <a:t>behov på </a:t>
            </a:r>
            <a:r>
              <a:rPr lang="nb-NO" dirty="0" err="1" smtClean="0"/>
              <a:t>ca</a:t>
            </a:r>
            <a:r>
              <a:rPr lang="nb-NO" dirty="0" smtClean="0"/>
              <a:t> 368.000 </a:t>
            </a:r>
            <a:r>
              <a:rPr lang="nb-NO" dirty="0" smtClean="0"/>
              <a:t>kr.         Tildelt 250.000 hittil i 2024.</a:t>
            </a:r>
            <a:endParaRPr lang="nb-NO" dirty="0" smtClean="0"/>
          </a:p>
          <a:p>
            <a:r>
              <a:rPr lang="nb-NO" dirty="0" smtClean="0"/>
              <a:t>Risør fikk tildelt 100.000 kr i 2023. Foreløpig ingen behov for midler i 2024.</a:t>
            </a:r>
          </a:p>
          <a:p>
            <a:r>
              <a:rPr lang="nb-NO" dirty="0" smtClean="0"/>
              <a:t>Statsforvalter har tildelt </a:t>
            </a:r>
            <a:r>
              <a:rPr lang="nb-NO" dirty="0" err="1" smtClean="0"/>
              <a:t>ca</a:t>
            </a:r>
            <a:r>
              <a:rPr lang="nb-NO" dirty="0" smtClean="0"/>
              <a:t> 9,4 </a:t>
            </a:r>
            <a:r>
              <a:rPr lang="nb-NO" dirty="0" err="1" smtClean="0"/>
              <a:t>mill</a:t>
            </a:r>
            <a:r>
              <a:rPr lang="nb-NO" dirty="0" smtClean="0"/>
              <a:t> av total ramme på 11 mill. Resten tildeles de største og beste prosjektene senere på året. Ramme i 2024 </a:t>
            </a:r>
            <a:r>
              <a:rPr lang="nb-NO" dirty="0" err="1" smtClean="0"/>
              <a:t>ca</a:t>
            </a:r>
            <a:r>
              <a:rPr lang="nb-NO" dirty="0" smtClean="0"/>
              <a:t> 1 mill. under 2023.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20640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/>
          </a:bodyPr>
          <a:lstStyle/>
          <a:p>
            <a:r>
              <a:rPr lang="nb-NO" sz="3200" dirty="0" smtClean="0"/>
              <a:t>Veiprosjekter uten tilskudd i 2023</a:t>
            </a:r>
            <a:endParaRPr lang="nb-NO" sz="32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43492" y="2276872"/>
            <a:ext cx="7024742" cy="3555757"/>
          </a:xfrm>
        </p:spPr>
        <p:txBody>
          <a:bodyPr/>
          <a:lstStyle/>
          <a:p>
            <a:r>
              <a:rPr lang="nb-NO" dirty="0" smtClean="0"/>
              <a:t>3 traktorveier bygd i Risør: 1335 meter. Kostnad: 190.000 kr</a:t>
            </a:r>
          </a:p>
          <a:p>
            <a:pPr marL="68580" indent="0">
              <a:buNone/>
            </a:pPr>
            <a:endParaRPr lang="nb-NO" dirty="0" smtClean="0"/>
          </a:p>
          <a:p>
            <a:r>
              <a:rPr lang="nb-NO" dirty="0" smtClean="0"/>
              <a:t>1 traktorvei i Gjerstad: 300 meter. Kostnad: 12.000 kr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8421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5760758" cy="457120"/>
          </a:xfrm>
        </p:spPr>
        <p:txBody>
          <a:bodyPr>
            <a:noAutofit/>
          </a:bodyPr>
          <a:lstStyle/>
          <a:p>
            <a:r>
              <a:rPr lang="nb-NO" sz="2400" dirty="0" smtClean="0"/>
              <a:t>Veianlegg Risør</a:t>
            </a:r>
            <a:endParaRPr lang="nb-NO" sz="2400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2365" y="1268760"/>
            <a:ext cx="7948420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670404"/>
            <a:ext cx="6696744" cy="5854939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873130" y="30107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/>
              <a:t>Gjerstad: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38732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66265" y="692696"/>
            <a:ext cx="5112686" cy="241096"/>
          </a:xfrm>
        </p:spPr>
        <p:txBody>
          <a:bodyPr>
            <a:noAutofit/>
          </a:bodyPr>
          <a:lstStyle/>
          <a:p>
            <a:r>
              <a:rPr lang="nb-NO" sz="2400" dirty="0" smtClean="0"/>
              <a:t>Veianlegg Gjerstad</a:t>
            </a:r>
            <a:endParaRPr lang="nb-NO" sz="2400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022" y="1052736"/>
            <a:ext cx="7999567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4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682543"/>
            <a:ext cx="6624736" cy="5790322"/>
          </a:xfrm>
          <a:prstGeom prst="rect">
            <a:avLst/>
          </a:prstGeom>
        </p:spPr>
      </p:pic>
      <p:sp>
        <p:nvSpPr>
          <p:cNvPr id="3" name="TekstSylinder 2"/>
          <p:cNvSpPr txBox="1"/>
          <p:nvPr/>
        </p:nvSpPr>
        <p:spPr>
          <a:xfrm>
            <a:off x="827584" y="313211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/>
              <a:t>Risør</a:t>
            </a:r>
            <a:r>
              <a:rPr lang="nb-NO" dirty="0" smtClean="0"/>
              <a:t>: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7308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6777319" cy="45712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Avvirkning Gjerstad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99592" y="2323651"/>
            <a:ext cx="6777317" cy="3508977"/>
          </a:xfrm>
        </p:spPr>
        <p:txBody>
          <a:bodyPr>
            <a:normAutofit/>
          </a:bodyPr>
          <a:lstStyle/>
          <a:p>
            <a:endParaRPr lang="nb-NO" dirty="0" smtClean="0"/>
          </a:p>
          <a:p>
            <a:pPr marL="68580" indent="0">
              <a:buNone/>
            </a:pPr>
            <a:endParaRPr lang="nb-NO" dirty="0" smtClean="0"/>
          </a:p>
          <a:p>
            <a:pPr marL="68580" indent="0">
              <a:buNone/>
            </a:pPr>
            <a:endParaRPr lang="nb-NO" dirty="0" smtClean="0"/>
          </a:p>
          <a:p>
            <a:pPr marL="68580" indent="0">
              <a:buNone/>
            </a:pPr>
            <a:endParaRPr lang="nb-NO" dirty="0" smtClean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696518"/>
            <a:ext cx="7635585" cy="2381622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696" y="4149080"/>
            <a:ext cx="7191375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9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5616742" cy="190012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Avvirkning Risør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423238"/>
            <a:ext cx="7929983" cy="2448272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488" y="4077072"/>
            <a:ext cx="7096125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3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6408830" cy="97080"/>
          </a:xfrm>
        </p:spPr>
        <p:txBody>
          <a:bodyPr>
            <a:noAutofit/>
          </a:bodyPr>
          <a:lstStyle/>
          <a:p>
            <a:r>
              <a:rPr lang="nb-NO" sz="2400" dirty="0" smtClean="0"/>
              <a:t>Nyplanting </a:t>
            </a:r>
            <a:r>
              <a:rPr lang="nb-NO" sz="2400" dirty="0" smtClean="0"/>
              <a:t>Risør</a:t>
            </a:r>
            <a:endParaRPr lang="nb-NO" sz="24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72" y="1160249"/>
            <a:ext cx="6916343" cy="530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95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5688750" cy="169088"/>
          </a:xfrm>
        </p:spPr>
        <p:txBody>
          <a:bodyPr>
            <a:noAutofit/>
          </a:bodyPr>
          <a:lstStyle/>
          <a:p>
            <a:r>
              <a:rPr lang="nb-NO" sz="2400" dirty="0" smtClean="0"/>
              <a:t>Nyplanting Gjerstad</a:t>
            </a:r>
            <a:endParaRPr lang="nb-NO" sz="2400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5322" y="1340768"/>
            <a:ext cx="7231054" cy="516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60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5904774" cy="52912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Markberedning</a:t>
            </a:r>
            <a:endParaRPr lang="nb-NO" dirty="0"/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7760" y="2276872"/>
            <a:ext cx="7898890" cy="1368152"/>
          </a:xfrm>
          <a:prstGeom prst="rect">
            <a:avLst/>
          </a:prstGeom>
        </p:spPr>
      </p:pic>
      <p:sp>
        <p:nvSpPr>
          <p:cNvPr id="7" name="TekstSylinder 6"/>
          <p:cNvSpPr txBox="1"/>
          <p:nvPr/>
        </p:nvSpPr>
        <p:spPr>
          <a:xfrm>
            <a:off x="899592" y="198884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Gjerstad:</a:t>
            </a:r>
            <a:endParaRPr lang="nb-NO" dirty="0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760" y="4653136"/>
            <a:ext cx="7846270" cy="1368924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>
            <a:off x="900699" y="436510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Risør: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8246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5976782" cy="9708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Ungskogpleie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699" y="1412775"/>
            <a:ext cx="8064749" cy="4437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7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330B030E51F442B40A6DA5A7EE2C2B" ma:contentTypeVersion="15" ma:contentTypeDescription="Create a new document." ma:contentTypeScope="" ma:versionID="82009226d7e1414b6c7682ad1b86c6ec">
  <xsd:schema xmlns:xsd="http://www.w3.org/2001/XMLSchema" xmlns:xs="http://www.w3.org/2001/XMLSchema" xmlns:p="http://schemas.microsoft.com/office/2006/metadata/properties" xmlns:ns3="9364819c-50d3-4fbf-86ef-834b03717078" xmlns:ns4="a05db560-430f-4250-8278-507f810d5878" targetNamespace="http://schemas.microsoft.com/office/2006/metadata/properties" ma:root="true" ma:fieldsID="bce6ac5f4e028e3d7966ec6e5e31757c" ns3:_="" ns4:_="">
    <xsd:import namespace="9364819c-50d3-4fbf-86ef-834b03717078"/>
    <xsd:import namespace="a05db560-430f-4250-8278-507f810d587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64819c-50d3-4fbf-86ef-834b037170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db560-430f-4250-8278-507f810d587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ADCFB7-E38F-4651-BBDA-341BE9183D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76C29B-932F-47E2-9088-FA96EBBBD5C4}">
  <ds:schemaRefs>
    <ds:schemaRef ds:uri="http://schemas.openxmlformats.org/package/2006/metadata/core-properties"/>
    <ds:schemaRef ds:uri="a05db560-430f-4250-8278-507f810d5878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9364819c-50d3-4fbf-86ef-834b03717078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E64A32B-858E-4AAF-9634-03B9C78944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64819c-50d3-4fbf-86ef-834b03717078"/>
    <ds:schemaRef ds:uri="a05db560-430f-4250-8278-507f810d58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5441</TotalTime>
  <Words>483</Words>
  <Application>Microsoft Office PowerPoint</Application>
  <PresentationFormat>Skjermfremvisning (4:3)</PresentationFormat>
  <Paragraphs>70</Paragraphs>
  <Slides>20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20</vt:i4>
      </vt:variant>
    </vt:vector>
  </HeadingPairs>
  <TitlesOfParts>
    <vt:vector size="25" baseType="lpstr">
      <vt:lpstr>Century Gothic</vt:lpstr>
      <vt:lpstr>Courier New</vt:lpstr>
      <vt:lpstr>Wingdings</vt:lpstr>
      <vt:lpstr>Wingdings 2</vt:lpstr>
      <vt:lpstr>Austin</vt:lpstr>
      <vt:lpstr>Årsrapport for Gjerstad og Søndeled skogeierlag 2023 samt informasjon for 2024 </vt:lpstr>
      <vt:lpstr>PowerPoint-presentasjon</vt:lpstr>
      <vt:lpstr>PowerPoint-presentasjon</vt:lpstr>
      <vt:lpstr>Avvirkning Gjerstad</vt:lpstr>
      <vt:lpstr>Avvirkning Risør</vt:lpstr>
      <vt:lpstr>Nyplanting Risør</vt:lpstr>
      <vt:lpstr>Nyplanting Gjerstad</vt:lpstr>
      <vt:lpstr>Markberedning</vt:lpstr>
      <vt:lpstr>Ungskogpleie</vt:lpstr>
      <vt:lpstr>Tildelt - Forbruk av NMSK-midler</vt:lpstr>
      <vt:lpstr>Tilskudd skogkultur 2024 </vt:lpstr>
      <vt:lpstr>Tilskudd 2024 – tettere planting</vt:lpstr>
      <vt:lpstr>Skogkultur – søknad </vt:lpstr>
      <vt:lpstr>Skjema LDIR-909</vt:lpstr>
      <vt:lpstr>Tilskudd til vei</vt:lpstr>
      <vt:lpstr>Veiprosjekter med tilskudd i 2023 </vt:lpstr>
      <vt:lpstr>Tilskudd vei</vt:lpstr>
      <vt:lpstr>Veiprosjekter uten tilskudd i 2023</vt:lpstr>
      <vt:lpstr>Veianlegg Risør</vt:lpstr>
      <vt:lpstr>Veianlegg Gjerstad</vt:lpstr>
    </vt:vector>
  </TitlesOfParts>
  <Company>DDØ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Årsmøte Gjerstad og Søndeled skogeierlag</dc:title>
  <dc:creator>Lindland, Frode</dc:creator>
  <cp:lastModifiedBy>Lindland, Frode</cp:lastModifiedBy>
  <cp:revision>138</cp:revision>
  <dcterms:created xsi:type="dcterms:W3CDTF">2017-02-22T08:20:46Z</dcterms:created>
  <dcterms:modified xsi:type="dcterms:W3CDTF">2024-03-08T08:29:23Z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0x01010006330B030E51F442B40A6DA5A7EE2C2B</vt:lpwstr>
  </property>
</Properties>
</file>